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56" r:id="rId3"/>
    <p:sldId id="258" r:id="rId4"/>
    <p:sldId id="257"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86"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47B7B-0765-4D15-89B0-BE6387C4CA12}" type="datetimeFigureOut">
              <a:rPr lang="en-US" smtClean="0"/>
              <a:t>4/6/2019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2E107-58AE-40AA-AD18-E7E7F1AA0C25}" type="slidenum">
              <a:rPr lang="en-US" smtClean="0"/>
              <a:t>‹#›</a:t>
            </a:fld>
            <a:endParaRPr lang="en-US"/>
          </a:p>
        </p:txBody>
      </p:sp>
    </p:spTree>
    <p:extLst>
      <p:ext uri="{BB962C8B-B14F-4D97-AF65-F5344CB8AC3E}">
        <p14:creationId xmlns:p14="http://schemas.microsoft.com/office/powerpoint/2010/main" val="86713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5D8592-8DFF-4378-BC5A-361839A045B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416835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8592-8DFF-4378-BC5A-361839A045B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278662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8592-8DFF-4378-BC5A-361839A045B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136511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8592-8DFF-4378-BC5A-361839A045B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331520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D8592-8DFF-4378-BC5A-361839A045B2}" type="datetimeFigureOut">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357450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D8592-8DFF-4378-BC5A-361839A045B2}"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106036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D8592-8DFF-4378-BC5A-361839A045B2}" type="datetimeFigureOut">
              <a:rPr lang="en-US" smtClean="0"/>
              <a:t>4/6/2019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171364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D8592-8DFF-4378-BC5A-361839A045B2}" type="datetimeFigureOut">
              <a:rPr lang="en-US" smtClean="0"/>
              <a:t>4/6/2019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333105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D8592-8DFF-4378-BC5A-361839A045B2}" type="datetimeFigureOut">
              <a:rPr lang="en-US" smtClean="0"/>
              <a:t>4/6/2019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106767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D8592-8DFF-4378-BC5A-361839A045B2}"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90166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D8592-8DFF-4378-BC5A-361839A045B2}" type="datetimeFigureOut">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0E998-4E98-466B-9A41-9E239D160883}" type="slidenum">
              <a:rPr lang="en-US" smtClean="0"/>
              <a:t>‹#›</a:t>
            </a:fld>
            <a:endParaRPr lang="en-US"/>
          </a:p>
        </p:txBody>
      </p:sp>
    </p:spTree>
    <p:extLst>
      <p:ext uri="{BB962C8B-B14F-4D97-AF65-F5344CB8AC3E}">
        <p14:creationId xmlns:p14="http://schemas.microsoft.com/office/powerpoint/2010/main" val="28178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D8592-8DFF-4378-BC5A-361839A045B2}" type="datetimeFigureOut">
              <a:rPr lang="en-US" smtClean="0"/>
              <a:t>4/6/2019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0E998-4E98-466B-9A41-9E239D160883}" type="slidenum">
              <a:rPr lang="en-US" smtClean="0"/>
              <a:t>‹#›</a:t>
            </a:fld>
            <a:endParaRPr lang="en-US"/>
          </a:p>
        </p:txBody>
      </p:sp>
    </p:spTree>
    <p:extLst>
      <p:ext uri="{BB962C8B-B14F-4D97-AF65-F5344CB8AC3E}">
        <p14:creationId xmlns:p14="http://schemas.microsoft.com/office/powerpoint/2010/main" val="395653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5.xml"/><Relationship Id="rId7"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 Target="slide6.xml"/><Relationship Id="rId7"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slide" Target="slide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slide" Target="slide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3000" r="-13000"/>
          </a:stretch>
        </a:blipFill>
        <a:effectLst/>
      </p:bgPr>
    </p:bg>
    <p:spTree>
      <p:nvGrpSpPr>
        <p:cNvPr id="1" name=""/>
        <p:cNvGrpSpPr/>
        <p:nvPr/>
      </p:nvGrpSpPr>
      <p:grpSpPr>
        <a:xfrm>
          <a:off x="0" y="0"/>
          <a:ext cx="0" cy="0"/>
          <a:chOff x="0" y="0"/>
          <a:chExt cx="0" cy="0"/>
        </a:xfrm>
      </p:grpSpPr>
      <p:sp>
        <p:nvSpPr>
          <p:cNvPr id="4" name="Vertical Scroll 3"/>
          <p:cNvSpPr/>
          <p:nvPr/>
        </p:nvSpPr>
        <p:spPr>
          <a:xfrm>
            <a:off x="1885960" y="908720"/>
            <a:ext cx="5328592" cy="5040560"/>
          </a:xfrm>
          <a:prstGeom prst="verticalScroll">
            <a:avLst/>
          </a:prstGeom>
          <a:blipFill>
            <a:blip r:embed="rId5">
              <a:extLst>
                <a:ext uri="{BEBA8EAE-BF5A-486C-A8C5-ECC9F3942E4B}">
                  <a14:imgProps xmlns:a14="http://schemas.microsoft.com/office/drawing/2010/main">
                    <a14:imgLayer r:embed="rId6">
                      <a14:imgEffect>
                        <a14:artisticPencilGrayscale/>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400" b="1" dirty="0">
              <a:solidFill>
                <a:srgbClr val="7030A0"/>
              </a:solidFill>
              <a:latin typeface="Novin" pitchFamily="50" charset="-78"/>
              <a:cs typeface="Novin" pitchFamily="50" charset="-78"/>
            </a:endParaRPr>
          </a:p>
          <a:p>
            <a:pPr algn="ctr"/>
            <a:endParaRPr lang="fa-IR" sz="2400" b="1" dirty="0" smtClean="0">
              <a:solidFill>
                <a:srgbClr val="FF0000"/>
              </a:solidFill>
              <a:latin typeface="Novin" pitchFamily="50" charset="-78"/>
              <a:cs typeface="Novin" pitchFamily="50" charset="-78"/>
            </a:endParaRPr>
          </a:p>
          <a:p>
            <a:pPr algn="ctr"/>
            <a:endParaRPr lang="fa-IR" sz="2400" b="1" dirty="0" smtClean="0">
              <a:solidFill>
                <a:srgbClr val="FF0000"/>
              </a:solidFill>
              <a:latin typeface="Novin" pitchFamily="50" charset="-78"/>
              <a:cs typeface="Novin" pitchFamily="50" charset="-78"/>
            </a:endParaRPr>
          </a:p>
          <a:p>
            <a:pPr algn="ctr"/>
            <a:r>
              <a:rPr lang="en-US" sz="2400" b="1" dirty="0" smtClean="0">
                <a:solidFill>
                  <a:srgbClr val="FF0000"/>
                </a:solidFill>
                <a:latin typeface="Novin" pitchFamily="50" charset="-78"/>
                <a:cs typeface="Novin" pitchFamily="50" charset="-78"/>
              </a:rPr>
              <a:t>In </a:t>
            </a:r>
            <a:r>
              <a:rPr lang="en-US" sz="2400" b="1" dirty="0">
                <a:solidFill>
                  <a:srgbClr val="FF0000"/>
                </a:solidFill>
                <a:latin typeface="Novin" pitchFamily="50" charset="-78"/>
                <a:cs typeface="Novin" pitchFamily="50" charset="-78"/>
              </a:rPr>
              <a:t>the name of </a:t>
            </a:r>
            <a:r>
              <a:rPr lang="en-US" sz="2400" b="1" dirty="0" smtClean="0">
                <a:solidFill>
                  <a:srgbClr val="FF0000"/>
                </a:solidFill>
                <a:latin typeface="Novin" pitchFamily="50" charset="-78"/>
                <a:cs typeface="Novin" pitchFamily="50" charset="-78"/>
              </a:rPr>
              <a:t>Allah</a:t>
            </a:r>
            <a:endParaRPr lang="fa-IR" sz="2400" b="1" dirty="0" smtClean="0">
              <a:solidFill>
                <a:srgbClr val="FF0000"/>
              </a:solidFill>
              <a:latin typeface="Novin" pitchFamily="50" charset="-78"/>
              <a:cs typeface="Novin" pitchFamily="50" charset="-78"/>
            </a:endParaRPr>
          </a:p>
          <a:p>
            <a:pPr algn="ctr"/>
            <a:endParaRPr lang="fa-IR" sz="2400" b="1" dirty="0" smtClean="0">
              <a:solidFill>
                <a:srgbClr val="7030A0"/>
              </a:solidFill>
              <a:latin typeface="Novin" pitchFamily="50" charset="-78"/>
              <a:cs typeface="Novin" pitchFamily="50" charset="-78"/>
            </a:endParaRPr>
          </a:p>
          <a:p>
            <a:pPr algn="ctr"/>
            <a:r>
              <a:rPr lang="en-US" sz="2400" dirty="0">
                <a:solidFill>
                  <a:srgbClr val="7030A0"/>
                </a:solidFill>
                <a:latin typeface="Novin" pitchFamily="50" charset="-78"/>
                <a:cs typeface="Novin" pitchFamily="50" charset="-78"/>
              </a:rPr>
              <a:t>first name and last </a:t>
            </a:r>
            <a:r>
              <a:rPr lang="en-US" sz="2400" dirty="0" smtClean="0">
                <a:solidFill>
                  <a:srgbClr val="7030A0"/>
                </a:solidFill>
                <a:latin typeface="Novin" pitchFamily="50" charset="-78"/>
                <a:cs typeface="Novin" pitchFamily="50" charset="-78"/>
              </a:rPr>
              <a:t>name </a:t>
            </a:r>
            <a:r>
              <a:rPr lang="en-US" sz="2400" b="1" dirty="0" smtClean="0">
                <a:solidFill>
                  <a:srgbClr val="7030A0"/>
                </a:solidFill>
                <a:latin typeface="Novin" pitchFamily="50" charset="-78"/>
                <a:cs typeface="Novin" pitchFamily="50" charset="-78"/>
              </a:rPr>
              <a:t>:</a:t>
            </a:r>
          </a:p>
          <a:p>
            <a:pPr algn="ctr"/>
            <a:r>
              <a:rPr lang="en-US" sz="2400" b="1" dirty="0" smtClean="0">
                <a:solidFill>
                  <a:srgbClr val="7030A0"/>
                </a:solidFill>
                <a:latin typeface="Novin" pitchFamily="50" charset="-78"/>
                <a:cs typeface="Novin" pitchFamily="50" charset="-78"/>
              </a:rPr>
              <a:t>Ali </a:t>
            </a:r>
            <a:r>
              <a:rPr lang="en-US" sz="2400" b="1" dirty="0" err="1" smtClean="0">
                <a:solidFill>
                  <a:srgbClr val="7030A0"/>
                </a:solidFill>
                <a:latin typeface="Novin" pitchFamily="50" charset="-78"/>
                <a:cs typeface="Novin" pitchFamily="50" charset="-78"/>
              </a:rPr>
              <a:t>Nobari</a:t>
            </a:r>
            <a:endParaRPr lang="fa-IR" sz="2400" b="1" dirty="0">
              <a:solidFill>
                <a:srgbClr val="7030A0"/>
              </a:solidFill>
              <a:latin typeface="Novin" pitchFamily="50" charset="-78"/>
              <a:cs typeface="Novin" pitchFamily="50" charset="-78"/>
            </a:endParaRPr>
          </a:p>
          <a:p>
            <a:pPr algn="ctr"/>
            <a:endParaRPr lang="fa-IR" sz="2400" b="1" dirty="0" smtClean="0">
              <a:solidFill>
                <a:srgbClr val="002060"/>
              </a:solidFill>
              <a:latin typeface="Novin" pitchFamily="50" charset="-78"/>
              <a:cs typeface="Novin" pitchFamily="50" charset="-78"/>
            </a:endParaRPr>
          </a:p>
          <a:p>
            <a:pPr algn="ctr"/>
            <a:r>
              <a:rPr lang="en-US" sz="2400" dirty="0" smtClean="0">
                <a:solidFill>
                  <a:srgbClr val="002060"/>
                </a:solidFill>
                <a:latin typeface="Novin" pitchFamily="50" charset="-78"/>
                <a:cs typeface="Novin" pitchFamily="50" charset="-78"/>
              </a:rPr>
              <a:t>Class</a:t>
            </a:r>
            <a:r>
              <a:rPr lang="en-US" sz="2400" b="1" dirty="0" smtClean="0">
                <a:solidFill>
                  <a:srgbClr val="002060"/>
                </a:solidFill>
                <a:latin typeface="Novin" pitchFamily="50" charset="-78"/>
                <a:cs typeface="Novin" pitchFamily="50" charset="-78"/>
              </a:rPr>
              <a:t> : 5/2</a:t>
            </a:r>
            <a:endParaRPr lang="fa-IR" sz="2400" b="1" dirty="0" smtClean="0">
              <a:solidFill>
                <a:srgbClr val="002060"/>
              </a:solidFill>
              <a:latin typeface="Novin" pitchFamily="50" charset="-78"/>
              <a:cs typeface="Novin" pitchFamily="50" charset="-78"/>
            </a:endParaRPr>
          </a:p>
          <a:p>
            <a:pPr algn="ctr"/>
            <a:endParaRPr lang="fa-IR" sz="2400" b="1" dirty="0" smtClean="0">
              <a:solidFill>
                <a:srgbClr val="002060"/>
              </a:solidFill>
              <a:latin typeface="Novin" pitchFamily="50" charset="-78"/>
              <a:cs typeface="Novin" pitchFamily="50" charset="-78"/>
            </a:endParaRPr>
          </a:p>
          <a:p>
            <a:pPr algn="ctr"/>
            <a:r>
              <a:rPr lang="en-US" sz="2400" dirty="0" smtClean="0">
                <a:solidFill>
                  <a:srgbClr val="002060"/>
                </a:solidFill>
                <a:latin typeface="Novin" pitchFamily="50" charset="-78"/>
                <a:cs typeface="Novin" pitchFamily="50" charset="-78"/>
              </a:rPr>
              <a:t>Teacher</a:t>
            </a:r>
            <a:r>
              <a:rPr lang="fa-IR" sz="2400" dirty="0" smtClean="0">
                <a:solidFill>
                  <a:srgbClr val="002060"/>
                </a:solidFill>
                <a:latin typeface="Novin" pitchFamily="50" charset="-78"/>
                <a:cs typeface="Novin" pitchFamily="50" charset="-78"/>
              </a:rPr>
              <a:t>:</a:t>
            </a:r>
            <a:endParaRPr lang="en-US" sz="2400" dirty="0" smtClean="0">
              <a:solidFill>
                <a:srgbClr val="002060"/>
              </a:solidFill>
              <a:latin typeface="Novin" pitchFamily="50" charset="-78"/>
              <a:cs typeface="Novin" pitchFamily="50" charset="-78"/>
            </a:endParaRPr>
          </a:p>
          <a:p>
            <a:pPr algn="ctr"/>
            <a:r>
              <a:rPr lang="en-US" sz="2400" b="1" dirty="0" err="1">
                <a:solidFill>
                  <a:srgbClr val="002060"/>
                </a:solidFill>
                <a:latin typeface="Novin" pitchFamily="50" charset="-78"/>
                <a:cs typeface="Novin" pitchFamily="50" charset="-78"/>
              </a:rPr>
              <a:t>Ms.Akbari</a:t>
            </a:r>
            <a:endParaRPr lang="fa-IR" sz="2400" b="1" dirty="0">
              <a:solidFill>
                <a:srgbClr val="002060"/>
              </a:solidFill>
              <a:latin typeface="Novin" pitchFamily="50" charset="-78"/>
              <a:cs typeface="Novin" pitchFamily="50" charset="-78"/>
            </a:endParaRPr>
          </a:p>
          <a:p>
            <a:pPr algn="ctr"/>
            <a:r>
              <a:rPr lang="en-US" sz="2400" b="1" dirty="0">
                <a:solidFill>
                  <a:srgbClr val="002060"/>
                </a:solidFill>
                <a:latin typeface="Novin" pitchFamily="50" charset="-78"/>
                <a:cs typeface="Novin" pitchFamily="50" charset="-78"/>
              </a:rPr>
              <a:t>Ms. </a:t>
            </a:r>
            <a:r>
              <a:rPr lang="en-US" sz="2400" b="1" dirty="0" err="1">
                <a:solidFill>
                  <a:srgbClr val="002060"/>
                </a:solidFill>
                <a:latin typeface="Novin" pitchFamily="50" charset="-78"/>
                <a:cs typeface="Novin" pitchFamily="50" charset="-78"/>
              </a:rPr>
              <a:t>Khodabakhsh</a:t>
            </a:r>
            <a:endParaRPr lang="en-US" sz="2400" b="1" dirty="0">
              <a:solidFill>
                <a:srgbClr val="002060"/>
              </a:solidFill>
              <a:latin typeface="Novin" pitchFamily="50" charset="-78"/>
              <a:cs typeface="Novin" pitchFamily="50" charset="-78"/>
            </a:endParaRPr>
          </a:p>
          <a:p>
            <a:pPr algn="ctr"/>
            <a:endParaRPr lang="fa-IR" sz="2400" b="1" dirty="0" smtClean="0">
              <a:solidFill>
                <a:schemeClr val="accent3">
                  <a:lumMod val="50000"/>
                </a:schemeClr>
              </a:solidFill>
              <a:latin typeface="Novin" pitchFamily="50" charset="-78"/>
              <a:cs typeface="Novin" pitchFamily="50" charset="-78"/>
            </a:endParaRPr>
          </a:p>
          <a:p>
            <a:pPr algn="ctr"/>
            <a:r>
              <a:rPr lang="en-US" sz="2000" b="1" dirty="0" smtClean="0">
                <a:solidFill>
                  <a:srgbClr val="002060"/>
                </a:solidFill>
                <a:latin typeface="Novin" pitchFamily="50" charset="-78"/>
                <a:cs typeface="Novin" pitchFamily="50" charset="-78"/>
              </a:rPr>
              <a:t>1398</a:t>
            </a:r>
            <a:endParaRPr lang="fa-IR" sz="2000" b="1" dirty="0">
              <a:solidFill>
                <a:srgbClr val="002060"/>
              </a:solidFill>
              <a:latin typeface="Novin" pitchFamily="50" charset="-78"/>
              <a:cs typeface="Novin" pitchFamily="50" charset="-78"/>
            </a:endParaRPr>
          </a:p>
          <a:p>
            <a:pPr algn="ctr"/>
            <a:endParaRPr lang="fa-IR" sz="2400" b="1" dirty="0" smtClean="0">
              <a:solidFill>
                <a:srgbClr val="002060"/>
              </a:solidFill>
              <a:latin typeface="Novin" pitchFamily="50" charset="-78"/>
              <a:cs typeface="Novin" pitchFamily="50" charset="-78"/>
            </a:endParaRPr>
          </a:p>
          <a:p>
            <a:pPr algn="ctr"/>
            <a:endParaRPr lang="fa-IR" sz="2400" b="1" dirty="0">
              <a:solidFill>
                <a:srgbClr val="002060"/>
              </a:solidFill>
              <a:latin typeface="Novin" pitchFamily="50" charset="-78"/>
              <a:cs typeface="Novin" pitchFamily="50" charset="-78"/>
            </a:endParaRPr>
          </a:p>
          <a:p>
            <a:pPr algn="ctr"/>
            <a:endParaRPr lang="fa-IR" sz="2400" b="1" dirty="0" smtClean="0">
              <a:solidFill>
                <a:srgbClr val="002060"/>
              </a:solidFill>
              <a:latin typeface="Novin" pitchFamily="50" charset="-78"/>
              <a:cs typeface="Novin" pitchFamily="50" charset="-78"/>
            </a:endParaRPr>
          </a:p>
          <a:p>
            <a:pPr algn="ctr"/>
            <a:endParaRPr lang="fa-IR" sz="2400" b="1" dirty="0">
              <a:solidFill>
                <a:srgbClr val="002060"/>
              </a:solidFill>
              <a:latin typeface="Novin" pitchFamily="50" charset="-78"/>
              <a:cs typeface="Novin" pitchFamily="50" charset="-78"/>
            </a:endParaRPr>
          </a:p>
          <a:p>
            <a:pPr algn="ctr"/>
            <a:endParaRPr lang="en-US" sz="2400" b="1" dirty="0" smtClean="0">
              <a:solidFill>
                <a:srgbClr val="002060"/>
              </a:solidFill>
              <a:latin typeface="Novin" pitchFamily="50" charset="-78"/>
              <a:cs typeface="Novin" pitchFamily="50" charset="-78"/>
            </a:endParaRPr>
          </a:p>
          <a:p>
            <a:pPr algn="r"/>
            <a:endParaRPr lang="en-US" sz="2400" b="1" dirty="0">
              <a:latin typeface="Novin" pitchFamily="50" charset="-78"/>
              <a:cs typeface="Novin" pitchFamily="50" charset="-78"/>
            </a:endParaRPr>
          </a:p>
        </p:txBody>
      </p:sp>
      <p:pic>
        <p:nvPicPr>
          <p:cNvPr id="8" name="Wi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42278" y="160982"/>
            <a:ext cx="487363" cy="487363"/>
          </a:xfrm>
          <a:prstGeom prst="rect">
            <a:avLst/>
          </a:prstGeom>
        </p:spPr>
      </p:pic>
    </p:spTree>
    <p:extLst>
      <p:ext uri="{BB962C8B-B14F-4D97-AF65-F5344CB8AC3E}">
        <p14:creationId xmlns:p14="http://schemas.microsoft.com/office/powerpoint/2010/main" val="169359963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remove" display="0">
                  <p:stCondLst>
                    <p:cond delay="indefinite"/>
                  </p:stCondLst>
                  <p:endCondLst>
                    <p:cond evt="onStopAudio" delay="0">
                      <p:tgtEl>
                        <p:sldTgt/>
                      </p:tgtEl>
                    </p:cond>
                  </p:endCondLst>
                </p:cTn>
                <p:tgtEl>
                  <p:spTgt spid="8"/>
                </p:tgtEl>
              </p:cMediaNode>
            </p:audio>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Rounded Rectangle 7"/>
          <p:cNvSpPr/>
          <p:nvPr/>
        </p:nvSpPr>
        <p:spPr>
          <a:xfrm>
            <a:off x="251520" y="332656"/>
            <a:ext cx="8640960" cy="6192688"/>
          </a:xfrm>
          <a:prstGeom prst="roundRect">
            <a:avLst>
              <a:gd name="adj" fmla="val 8546"/>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ounded Rectangle 2">
            <a:hlinkClick r:id="rId2" action="ppaction://hlinksldjump"/>
          </p:cNvPr>
          <p:cNvSpPr/>
          <p:nvPr/>
        </p:nvSpPr>
        <p:spPr>
          <a:xfrm>
            <a:off x="624136" y="893386"/>
            <a:ext cx="3744416" cy="2088232"/>
          </a:xfrm>
          <a:prstGeom prst="roundRect">
            <a:avLst/>
          </a:prstGeom>
          <a:effectLst>
            <a:glow rad="1397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rtl="1"/>
            <a:r>
              <a:rPr lang="en-US" sz="2400" b="1" dirty="0" err="1">
                <a:latin typeface="Novin" pitchFamily="50" charset="-78"/>
                <a:cs typeface="Novin" pitchFamily="50" charset="-78"/>
              </a:rPr>
              <a:t>Kashan</a:t>
            </a:r>
            <a:r>
              <a:rPr lang="en-US" sz="2400" b="1" dirty="0">
                <a:latin typeface="Novin" pitchFamily="50" charset="-78"/>
                <a:cs typeface="Novin" pitchFamily="50" charset="-78"/>
              </a:rPr>
              <a:t> Silk Hills</a:t>
            </a:r>
            <a:endParaRPr lang="fa-IR" sz="2400" b="1" dirty="0">
              <a:latin typeface="Novin" pitchFamily="50" charset="-78"/>
              <a:cs typeface="Novin" pitchFamily="50" charset="-78"/>
            </a:endParaRPr>
          </a:p>
        </p:txBody>
      </p:sp>
      <p:sp>
        <p:nvSpPr>
          <p:cNvPr id="9" name="Rounded Rectangle 8">
            <a:hlinkClick r:id="rId3" action="ppaction://hlinksldjump"/>
          </p:cNvPr>
          <p:cNvSpPr/>
          <p:nvPr/>
        </p:nvSpPr>
        <p:spPr>
          <a:xfrm>
            <a:off x="4788024" y="3501008"/>
            <a:ext cx="3744416" cy="2088232"/>
          </a:xfrm>
          <a:prstGeom prst="round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rtl="1"/>
            <a:r>
              <a:rPr lang="en-US" sz="2400" b="1" dirty="0">
                <a:latin typeface="Novin" pitchFamily="50" charset="-78"/>
                <a:cs typeface="Novin" pitchFamily="50" charset="-78"/>
              </a:rPr>
              <a:t>Fin of </a:t>
            </a:r>
            <a:r>
              <a:rPr lang="en-US" sz="2400" b="1" dirty="0" err="1">
                <a:latin typeface="Novin" pitchFamily="50" charset="-78"/>
                <a:cs typeface="Novin" pitchFamily="50" charset="-78"/>
              </a:rPr>
              <a:t>Kashan</a:t>
            </a:r>
            <a:r>
              <a:rPr lang="en-US" sz="2400" b="1" dirty="0">
                <a:latin typeface="Novin" pitchFamily="50" charset="-78"/>
                <a:cs typeface="Novin" pitchFamily="50" charset="-78"/>
              </a:rPr>
              <a:t> Garden</a:t>
            </a:r>
            <a:endParaRPr lang="fa-IR" sz="2400" b="1" dirty="0">
              <a:latin typeface="Novin" pitchFamily="50" charset="-78"/>
              <a:cs typeface="Novin" pitchFamily="50" charset="-78"/>
            </a:endParaRPr>
          </a:p>
        </p:txBody>
      </p:sp>
      <p:sp>
        <p:nvSpPr>
          <p:cNvPr id="10" name="Rounded Rectangle 9">
            <a:hlinkClick r:id="rId4" action="ppaction://hlinksldjump"/>
          </p:cNvPr>
          <p:cNvSpPr/>
          <p:nvPr/>
        </p:nvSpPr>
        <p:spPr>
          <a:xfrm>
            <a:off x="4788024" y="908720"/>
            <a:ext cx="3744416" cy="2088232"/>
          </a:xfrm>
          <a:prstGeom prst="roundRect">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rtl="1"/>
            <a:r>
              <a:rPr lang="en-US" sz="2400" b="1" dirty="0" err="1" smtClean="0">
                <a:latin typeface="Novin" pitchFamily="50" charset="-78"/>
                <a:cs typeface="Novin" pitchFamily="50" charset="-78"/>
              </a:rPr>
              <a:t>Ghamsar</a:t>
            </a:r>
            <a:r>
              <a:rPr lang="en-US" sz="2400" b="1" dirty="0" smtClean="0">
                <a:latin typeface="Novin" pitchFamily="50" charset="-78"/>
                <a:cs typeface="Novin" pitchFamily="50" charset="-78"/>
              </a:rPr>
              <a:t> </a:t>
            </a:r>
            <a:r>
              <a:rPr lang="en-US" sz="2400" b="1" dirty="0" err="1" smtClean="0">
                <a:latin typeface="Novin" pitchFamily="50" charset="-78"/>
                <a:cs typeface="Novin" pitchFamily="50" charset="-78"/>
              </a:rPr>
              <a:t>Kashan</a:t>
            </a:r>
            <a:endParaRPr lang="fa-IR" sz="2400" b="1" dirty="0">
              <a:latin typeface="Novin" pitchFamily="50" charset="-78"/>
              <a:cs typeface="Novin" pitchFamily="50" charset="-78"/>
            </a:endParaRPr>
          </a:p>
        </p:txBody>
      </p:sp>
      <p:sp>
        <p:nvSpPr>
          <p:cNvPr id="11" name="Rounded Rectangle 10">
            <a:hlinkClick r:id="rId5" action="ppaction://hlinksldjump"/>
          </p:cNvPr>
          <p:cNvSpPr/>
          <p:nvPr/>
        </p:nvSpPr>
        <p:spPr>
          <a:xfrm>
            <a:off x="611560" y="3501008"/>
            <a:ext cx="3744416" cy="2088232"/>
          </a:xfrm>
          <a:prstGeom prst="roundRect">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rtl="1"/>
            <a:r>
              <a:rPr lang="en-US" sz="2400" b="1" dirty="0">
                <a:latin typeface="Novin" pitchFamily="50" charset="-78"/>
                <a:cs typeface="Novin" pitchFamily="50" charset="-78"/>
              </a:rPr>
              <a:t>Historical houses of </a:t>
            </a:r>
            <a:r>
              <a:rPr lang="en-US" sz="2400" b="1" dirty="0" err="1">
                <a:latin typeface="Novin" pitchFamily="50" charset="-78"/>
                <a:cs typeface="Novin" pitchFamily="50" charset="-78"/>
              </a:rPr>
              <a:t>Kashan</a:t>
            </a:r>
            <a:endParaRPr lang="fa-IR" sz="2400" b="1" dirty="0">
              <a:latin typeface="Novin" pitchFamily="50" charset="-78"/>
              <a:cs typeface="Novin" pitchFamily="50" charset="-78"/>
            </a:endParaRPr>
          </a:p>
        </p:txBody>
      </p:sp>
    </p:spTree>
    <p:extLst>
      <p:ext uri="{BB962C8B-B14F-4D97-AF65-F5344CB8AC3E}">
        <p14:creationId xmlns:p14="http://schemas.microsoft.com/office/powerpoint/2010/main" val="195657895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3707904" y="686301"/>
            <a:ext cx="5184576" cy="5262979"/>
          </a:xfrm>
          <a:prstGeom prst="rect">
            <a:avLst/>
          </a:prstGeom>
          <a:solidFill>
            <a:schemeClr val="bg1">
              <a:alpha val="55000"/>
            </a:schemeClr>
          </a:solidFill>
        </p:spPr>
        <p:txBody>
          <a:bodyPr wrap="square">
            <a:spAutoFit/>
          </a:bodyPr>
          <a:lstStyle/>
          <a:p>
            <a:pPr algn="justLow">
              <a:lnSpc>
                <a:spcPct val="150000"/>
              </a:lnSpc>
            </a:pPr>
            <a:r>
              <a:rPr lang="en-US" sz="1600" dirty="0" err="1" smtClean="0">
                <a:latin typeface="Novin" pitchFamily="50" charset="-78"/>
                <a:cs typeface="Novin" pitchFamily="50" charset="-78"/>
              </a:rPr>
              <a:t>Ghamsar</a:t>
            </a:r>
            <a:r>
              <a:rPr lang="en-US" sz="1600" dirty="0" smtClean="0">
                <a:latin typeface="Novin" pitchFamily="50" charset="-78"/>
                <a:cs typeface="Novin" pitchFamily="50" charset="-78"/>
              </a:rPr>
              <a:t> is </a:t>
            </a:r>
            <a:r>
              <a:rPr lang="en-US" sz="1600" dirty="0">
                <a:latin typeface="Novin" pitchFamily="50" charset="-78"/>
                <a:cs typeface="Novin" pitchFamily="50" charset="-78"/>
              </a:rPr>
              <a:t>a city located in the northwest of Isfahan province and south of </a:t>
            </a:r>
            <a:r>
              <a:rPr lang="en-US" sz="1600" dirty="0" err="1">
                <a:latin typeface="Novin" pitchFamily="50" charset="-78"/>
                <a:cs typeface="Novin" pitchFamily="50" charset="-78"/>
              </a:rPr>
              <a:t>Kashan</a:t>
            </a:r>
            <a:r>
              <a:rPr lang="en-US" sz="1600" dirty="0">
                <a:latin typeface="Novin" pitchFamily="50" charset="-78"/>
                <a:cs typeface="Novin" pitchFamily="50" charset="-78"/>
              </a:rPr>
              <a:t>, and is a door with dimensions of 9 and 5 km. </a:t>
            </a:r>
            <a:r>
              <a:rPr lang="en-US" sz="1600" dirty="0" err="1" smtClean="0">
                <a:latin typeface="Novin" pitchFamily="50" charset="-78"/>
                <a:cs typeface="Novin" pitchFamily="50" charset="-78"/>
              </a:rPr>
              <a:t>Ghamsar</a:t>
            </a:r>
            <a:r>
              <a:rPr lang="en-US" sz="1600" dirty="0" smtClean="0">
                <a:latin typeface="Novin" pitchFamily="50" charset="-78"/>
                <a:cs typeface="Novin" pitchFamily="50" charset="-78"/>
              </a:rPr>
              <a:t> reputation </a:t>
            </a:r>
            <a:r>
              <a:rPr lang="en-US" sz="1600" dirty="0">
                <a:latin typeface="Novin" pitchFamily="50" charset="-78"/>
                <a:cs typeface="Novin" pitchFamily="50" charset="-78"/>
              </a:rPr>
              <a:t>is based on the reputation of </a:t>
            </a:r>
            <a:r>
              <a:rPr lang="en-US" sz="1600" dirty="0" err="1">
                <a:latin typeface="Novin" pitchFamily="50" charset="-78"/>
                <a:cs typeface="Novin" pitchFamily="50" charset="-78"/>
              </a:rPr>
              <a:t>Gulab</a:t>
            </a:r>
            <a:r>
              <a:rPr lang="en-US" sz="1600" dirty="0">
                <a:latin typeface="Novin" pitchFamily="50" charset="-78"/>
                <a:cs typeface="Novin" pitchFamily="50" charset="-78"/>
              </a:rPr>
              <a:t> and the quality of its flowers. Due to the climate and soil suitable for the flower of </a:t>
            </a:r>
            <a:r>
              <a:rPr lang="en-US" sz="1600" dirty="0" err="1">
                <a:latin typeface="Novin" pitchFamily="50" charset="-78"/>
                <a:cs typeface="Novin" pitchFamily="50" charset="-78"/>
              </a:rPr>
              <a:t>Mohammadi</a:t>
            </a:r>
            <a:r>
              <a:rPr lang="en-US" sz="1600" dirty="0">
                <a:latin typeface="Novin" pitchFamily="50" charset="-78"/>
                <a:cs typeface="Novin" pitchFamily="50" charset="-78"/>
              </a:rPr>
              <a:t> it has a lot of quality. In the years 1354-1352, Bulgarian experts discovered that </a:t>
            </a:r>
            <a:r>
              <a:rPr lang="en-US" sz="1600" dirty="0" err="1">
                <a:latin typeface="Novin" pitchFamily="50" charset="-78"/>
                <a:cs typeface="Novin" pitchFamily="50" charset="-78"/>
              </a:rPr>
              <a:t>Mohammadi</a:t>
            </a:r>
            <a:r>
              <a:rPr lang="en-US" sz="1600" dirty="0">
                <a:latin typeface="Novin" pitchFamily="50" charset="-78"/>
                <a:cs typeface="Novin" pitchFamily="50" charset="-78"/>
              </a:rPr>
              <a:t> </a:t>
            </a:r>
            <a:r>
              <a:rPr lang="en-US" sz="1600" dirty="0" err="1" smtClean="0">
                <a:latin typeface="Novin" pitchFamily="50" charset="-78"/>
                <a:cs typeface="Novin" pitchFamily="50" charset="-78"/>
              </a:rPr>
              <a:t>Gha</a:t>
            </a:r>
            <a:r>
              <a:rPr lang="en-US" sz="1600" dirty="0" err="1">
                <a:latin typeface="Novin" pitchFamily="50" charset="-78"/>
                <a:cs typeface="Novin" pitchFamily="50" charset="-78"/>
              </a:rPr>
              <a:t>m</a:t>
            </a:r>
            <a:r>
              <a:rPr lang="en-US" sz="1600" dirty="0" err="1" smtClean="0">
                <a:latin typeface="Novin" pitchFamily="50" charset="-78"/>
                <a:cs typeface="Novin" pitchFamily="50" charset="-78"/>
              </a:rPr>
              <a:t>sar</a:t>
            </a:r>
            <a:r>
              <a:rPr lang="en-US" sz="1600" dirty="0" smtClean="0">
                <a:latin typeface="Novin" pitchFamily="50" charset="-78"/>
                <a:cs typeface="Novin" pitchFamily="50" charset="-78"/>
              </a:rPr>
              <a:t> </a:t>
            </a:r>
            <a:r>
              <a:rPr lang="en-US" sz="1600" dirty="0">
                <a:latin typeface="Novin" pitchFamily="50" charset="-78"/>
                <a:cs typeface="Novin" pitchFamily="50" charset="-78"/>
              </a:rPr>
              <a:t>had a spectacular look at the quality of the samples in other parts of the country. Therefore, some of the world's most advanced perfume industries have been using the essential oils of the flower of </a:t>
            </a:r>
            <a:r>
              <a:rPr lang="en-US" sz="1600" dirty="0" err="1">
                <a:latin typeface="Novin" pitchFamily="50" charset="-78"/>
                <a:cs typeface="Novin" pitchFamily="50" charset="-78"/>
              </a:rPr>
              <a:t>Mohammadi</a:t>
            </a:r>
            <a:r>
              <a:rPr lang="en-US" sz="1600" dirty="0">
                <a:latin typeface="Novin" pitchFamily="50" charset="-78"/>
                <a:cs typeface="Novin" pitchFamily="50" charset="-78"/>
              </a:rPr>
              <a:t> </a:t>
            </a:r>
            <a:r>
              <a:rPr lang="en-US" sz="1600" dirty="0" err="1">
                <a:latin typeface="Novin" pitchFamily="50" charset="-78"/>
                <a:cs typeface="Novin" pitchFamily="50" charset="-78"/>
              </a:rPr>
              <a:t>Ghamsar</a:t>
            </a:r>
            <a:r>
              <a:rPr lang="en-US" sz="1600" dirty="0">
                <a:latin typeface="Novin" pitchFamily="50" charset="-78"/>
                <a:cs typeface="Novin" pitchFamily="50" charset="-78"/>
              </a:rPr>
              <a:t>. The name </a:t>
            </a:r>
            <a:r>
              <a:rPr lang="en-US" sz="1600" dirty="0" err="1">
                <a:latin typeface="Novin" pitchFamily="50" charset="-78"/>
                <a:cs typeface="Novin" pitchFamily="50" charset="-78"/>
              </a:rPr>
              <a:t>Ghamsar</a:t>
            </a:r>
            <a:r>
              <a:rPr lang="en-US" sz="1600" dirty="0">
                <a:latin typeface="Novin" pitchFamily="50" charset="-78"/>
                <a:cs typeface="Novin" pitchFamily="50" charset="-78"/>
              </a:rPr>
              <a:t> has also been captured in the form of "</a:t>
            </a:r>
            <a:r>
              <a:rPr lang="en-US" sz="1600" dirty="0" err="1">
                <a:latin typeface="Novin" pitchFamily="50" charset="-78"/>
                <a:cs typeface="Novin" pitchFamily="50" charset="-78"/>
              </a:rPr>
              <a:t>Ghamsar</a:t>
            </a:r>
            <a:r>
              <a:rPr lang="en-US" sz="1600" dirty="0">
                <a:latin typeface="Novin" pitchFamily="50" charset="-78"/>
                <a:cs typeface="Novin" pitchFamily="50" charset="-78"/>
              </a:rPr>
              <a:t>" and "</a:t>
            </a:r>
            <a:r>
              <a:rPr lang="en-US" sz="1600" dirty="0" err="1">
                <a:latin typeface="Novin" pitchFamily="50" charset="-78"/>
                <a:cs typeface="Novin" pitchFamily="50" charset="-78"/>
              </a:rPr>
              <a:t>Ghassar</a:t>
            </a:r>
            <a:r>
              <a:rPr lang="en-US" sz="1600" dirty="0">
                <a:latin typeface="Novin" pitchFamily="50" charset="-78"/>
                <a:cs typeface="Novin" pitchFamily="50" charset="-78"/>
              </a:rPr>
              <a:t>". The Qom component in </a:t>
            </a:r>
            <a:r>
              <a:rPr lang="en-US" sz="1600" dirty="0" err="1">
                <a:latin typeface="Novin" pitchFamily="50" charset="-78"/>
                <a:cs typeface="Novin" pitchFamily="50" charset="-78"/>
              </a:rPr>
              <a:t>Qamesar</a:t>
            </a:r>
            <a:r>
              <a:rPr lang="en-US" sz="1600" dirty="0">
                <a:latin typeface="Novin" pitchFamily="50" charset="-78"/>
                <a:cs typeface="Novin" pitchFamily="50" charset="-78"/>
              </a:rPr>
              <a:t>, with the term "</a:t>
            </a:r>
            <a:r>
              <a:rPr lang="en-US" sz="1600" dirty="0" err="1">
                <a:latin typeface="Novin" pitchFamily="50" charset="-78"/>
                <a:cs typeface="Novin" pitchFamily="50" charset="-78"/>
              </a:rPr>
              <a:t>koom</a:t>
            </a:r>
            <a:r>
              <a:rPr lang="en-US" sz="1600" dirty="0">
                <a:latin typeface="Novin" pitchFamily="50" charset="-78"/>
                <a:cs typeface="Novin" pitchFamily="50" charset="-78"/>
              </a:rPr>
              <a:t>" means "</a:t>
            </a:r>
            <a:r>
              <a:rPr lang="en-US" sz="1600" dirty="0" err="1">
                <a:latin typeface="Novin" pitchFamily="50" charset="-78"/>
                <a:cs typeface="Novin" pitchFamily="50" charset="-78"/>
              </a:rPr>
              <a:t>qanat</a:t>
            </a:r>
            <a:r>
              <a:rPr lang="en-US" sz="1600" dirty="0">
                <a:latin typeface="Novin" pitchFamily="50" charset="-78"/>
                <a:cs typeface="Novin" pitchFamily="50" charset="-78"/>
              </a:rPr>
              <a:t>", may not be unrelated. The discovery of several mysteries at the foot of the mountains of tears in the northeast of </a:t>
            </a:r>
            <a:r>
              <a:rPr lang="en-US" sz="1600" dirty="0" err="1">
                <a:latin typeface="Novin" pitchFamily="50" charset="-78"/>
                <a:cs typeface="Novin" pitchFamily="50" charset="-78"/>
              </a:rPr>
              <a:t>Qasir</a:t>
            </a:r>
            <a:r>
              <a:rPr lang="en-US" sz="1600" dirty="0">
                <a:latin typeface="Novin" pitchFamily="50" charset="-78"/>
                <a:cs typeface="Novin" pitchFamily="50" charset="-78"/>
              </a:rPr>
              <a:t>, dating back to the time of the </a:t>
            </a:r>
            <a:r>
              <a:rPr lang="en-US" sz="1600" dirty="0" err="1">
                <a:latin typeface="Novin" pitchFamily="50" charset="-78"/>
                <a:cs typeface="Novin" pitchFamily="50" charset="-78"/>
              </a:rPr>
              <a:t>Achaemenids</a:t>
            </a:r>
            <a:r>
              <a:rPr lang="en-US" sz="1600" dirty="0">
                <a:latin typeface="Novin" pitchFamily="50" charset="-78"/>
                <a:cs typeface="Novin" pitchFamily="50" charset="-78"/>
              </a:rPr>
              <a:t>, reinforces the premise that its history may be before </a:t>
            </a:r>
            <a:r>
              <a:rPr lang="en-US" sz="1600" dirty="0" smtClean="0">
                <a:latin typeface="Novin" pitchFamily="50" charset="-78"/>
                <a:cs typeface="Novin" pitchFamily="50" charset="-78"/>
              </a:rPr>
              <a:t>Islam</a:t>
            </a:r>
            <a:endParaRPr lang="fa-IR" sz="1600" dirty="0" smtClean="0">
              <a:latin typeface="Novin" pitchFamily="50" charset="-78"/>
              <a:cs typeface="Novin" pitchFamily="50" charset="-78"/>
            </a:endParaRPr>
          </a:p>
        </p:txBody>
      </p:sp>
      <p:sp>
        <p:nvSpPr>
          <p:cNvPr id="3" name="Right Arrow 2">
            <a:hlinkClick r:id="rId3" action="ppaction://hlinksldjump"/>
          </p:cNvPr>
          <p:cNvSpPr/>
          <p:nvPr/>
        </p:nvSpPr>
        <p:spPr>
          <a:xfrm>
            <a:off x="8100392" y="6165304"/>
            <a:ext cx="792088"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Next</a:t>
            </a:r>
            <a:endParaRPr lang="en-US" dirty="0"/>
          </a:p>
        </p:txBody>
      </p:sp>
      <p:sp>
        <p:nvSpPr>
          <p:cNvPr id="5" name="Left Arrow 4">
            <a:hlinkClick r:id="rId4" action="ppaction://hlinksldjump"/>
          </p:cNvPr>
          <p:cNvSpPr/>
          <p:nvPr/>
        </p:nvSpPr>
        <p:spPr>
          <a:xfrm>
            <a:off x="323528" y="6165304"/>
            <a:ext cx="864096" cy="504056"/>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Back</a:t>
            </a:r>
            <a:endParaRPr lang="en-US" dirty="0"/>
          </a:p>
        </p:txBody>
      </p:sp>
      <p:sp>
        <p:nvSpPr>
          <p:cNvPr id="6" name="Oval 5">
            <a:hlinkClick r:id="rId5" action="ppaction://hlinksldjump"/>
          </p:cNvPr>
          <p:cNvSpPr/>
          <p:nvPr/>
        </p:nvSpPr>
        <p:spPr>
          <a:xfrm>
            <a:off x="4067944" y="6300700"/>
            <a:ext cx="1080120" cy="29665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Home</a:t>
            </a:r>
            <a:endParaRPr lang="en-US" dirty="0"/>
          </a:p>
        </p:txBody>
      </p:sp>
      <p:sp>
        <p:nvSpPr>
          <p:cNvPr id="7" name="Rectangle 6"/>
          <p:cNvSpPr/>
          <p:nvPr/>
        </p:nvSpPr>
        <p:spPr>
          <a:xfrm>
            <a:off x="5634566" y="44624"/>
            <a:ext cx="283443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600" b="1" dirty="0" err="1">
                <a:latin typeface="Novin" pitchFamily="50" charset="-78"/>
                <a:cs typeface="Novin" pitchFamily="50" charset="-78"/>
              </a:rPr>
              <a:t>Ghasem</a:t>
            </a:r>
            <a:r>
              <a:rPr lang="en-US" sz="3600" b="1" dirty="0">
                <a:latin typeface="Novin" pitchFamily="50" charset="-78"/>
                <a:cs typeface="Novin" pitchFamily="50" charset="-78"/>
              </a:rPr>
              <a:t> </a:t>
            </a:r>
            <a:r>
              <a:rPr lang="en-US" sz="3600" b="1" dirty="0" err="1">
                <a:latin typeface="Novin" pitchFamily="50" charset="-78"/>
                <a:cs typeface="Novin" pitchFamily="50" charset="-78"/>
              </a:rPr>
              <a:t>Kashan</a:t>
            </a:r>
            <a:endParaRPr lang="fa-IR" sz="3600" b="1" dirty="0">
              <a:latin typeface="Novin" pitchFamily="50" charset="-78"/>
              <a:cs typeface="Novin" pitchFamily="50" charset="-78"/>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188640"/>
            <a:ext cx="1872208" cy="2498227"/>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3429000"/>
            <a:ext cx="1942631" cy="2592198"/>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5696" y="2276872"/>
            <a:ext cx="1832762" cy="24455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4260004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139952" y="1340768"/>
            <a:ext cx="4464496" cy="4247317"/>
          </a:xfrm>
          <a:prstGeom prst="rect">
            <a:avLst/>
          </a:prstGeom>
          <a:solidFill>
            <a:schemeClr val="bg1">
              <a:alpha val="50000"/>
            </a:schemeClr>
          </a:solidFill>
          <a:effectLst>
            <a:glow rad="101600">
              <a:schemeClr val="accent3">
                <a:satMod val="175000"/>
                <a:alpha val="40000"/>
              </a:schemeClr>
            </a:glow>
          </a:effectLst>
        </p:spPr>
        <p:txBody>
          <a:bodyPr wrap="square" rtlCol="0">
            <a:spAutoFit/>
          </a:bodyPr>
          <a:lstStyle/>
          <a:p>
            <a:pPr algn="just"/>
            <a:r>
              <a:rPr lang="en-US" dirty="0">
                <a:latin typeface="Novin" pitchFamily="50" charset="-78"/>
                <a:cs typeface="Novin" pitchFamily="50" charset="-78"/>
              </a:rPr>
              <a:t>Silk is the name of the first Central Iranian civilization in </a:t>
            </a:r>
            <a:r>
              <a:rPr lang="en-US" dirty="0" err="1">
                <a:latin typeface="Novin" pitchFamily="50" charset="-78"/>
                <a:cs typeface="Novin" pitchFamily="50" charset="-78"/>
              </a:rPr>
              <a:t>Kashan</a:t>
            </a:r>
            <a:r>
              <a:rPr lang="en-US" dirty="0">
                <a:latin typeface="Novin" pitchFamily="50" charset="-78"/>
                <a:cs typeface="Novin" pitchFamily="50" charset="-78"/>
              </a:rPr>
              <a:t>, southwest of Iran. The ancient Silk site, located in the Fin of </a:t>
            </a:r>
            <a:r>
              <a:rPr lang="en-US" dirty="0" err="1">
                <a:latin typeface="Novin" pitchFamily="50" charset="-78"/>
                <a:cs typeface="Novin" pitchFamily="50" charset="-78"/>
              </a:rPr>
              <a:t>Kashan</a:t>
            </a:r>
            <a:r>
              <a:rPr lang="en-US" dirty="0">
                <a:latin typeface="Novin" pitchFamily="50" charset="-78"/>
                <a:cs typeface="Novin" pitchFamily="50" charset="-78"/>
              </a:rPr>
              <a:t>, is about 7,000 years old. This hill is the ruins of the ancient ziggurat of Iran.</a:t>
            </a:r>
          </a:p>
          <a:p>
            <a:pPr algn="just"/>
            <a:r>
              <a:rPr lang="en-US" dirty="0">
                <a:latin typeface="Novin" pitchFamily="50" charset="-78"/>
                <a:cs typeface="Novin" pitchFamily="50" charset="-78"/>
              </a:rPr>
              <a:t>Nearly five thousand </a:t>
            </a:r>
            <a:r>
              <a:rPr lang="en-US" dirty="0" err="1">
                <a:latin typeface="Novin" pitchFamily="50" charset="-78"/>
                <a:cs typeface="Novin" pitchFamily="50" charset="-78"/>
              </a:rPr>
              <a:t>thousand</a:t>
            </a:r>
            <a:r>
              <a:rPr lang="en-US" dirty="0">
                <a:latin typeface="Novin" pitchFamily="50" charset="-78"/>
                <a:cs typeface="Novin" pitchFamily="50" charset="-78"/>
              </a:rPr>
              <a:t> BC, the Iranian plateau cavemen, following the climate change and the formation of fields and grasslands, turned to plains and began a new life, and in their civilization more progress than in previous periods It was seen; the oldest people in </a:t>
            </a:r>
            <a:r>
              <a:rPr lang="en-US" dirty="0" err="1">
                <a:latin typeface="Novin" pitchFamily="50" charset="-78"/>
                <a:cs typeface="Novin" pitchFamily="50" charset="-78"/>
              </a:rPr>
              <a:t>Dekhteh</a:t>
            </a:r>
            <a:r>
              <a:rPr lang="en-US" dirty="0">
                <a:latin typeface="Novin" pitchFamily="50" charset="-78"/>
                <a:cs typeface="Novin" pitchFamily="50" charset="-78"/>
              </a:rPr>
              <a:t>, the people of Silk were near </a:t>
            </a:r>
            <a:r>
              <a:rPr lang="en-US" dirty="0" err="1">
                <a:latin typeface="Novin" pitchFamily="50" charset="-78"/>
                <a:cs typeface="Novin" pitchFamily="50" charset="-78"/>
              </a:rPr>
              <a:t>Kashan</a:t>
            </a:r>
            <a:r>
              <a:rPr lang="en-US" dirty="0">
                <a:latin typeface="Novin" pitchFamily="50" charset="-78"/>
                <a:cs typeface="Novin" pitchFamily="50" charset="-78"/>
              </a:rPr>
              <a:t>, where they acquired the works of their life there.</a:t>
            </a:r>
          </a:p>
          <a:p>
            <a:pPr algn="just"/>
            <a:r>
              <a:rPr lang="en-US" dirty="0">
                <a:latin typeface="Novin" pitchFamily="50" charset="-78"/>
                <a:cs typeface="Novin" pitchFamily="50" charset="-78"/>
              </a:rPr>
              <a:t>Silk is one of the important archaeological sites of the Iranian plateau, which was formed in about 5,500 BC, one of the oldest settlements on the central plateau of Iran.</a:t>
            </a:r>
            <a:endParaRPr lang="fa-IR" dirty="0">
              <a:latin typeface="Novin" pitchFamily="50" charset="-78"/>
              <a:cs typeface="Novin" pitchFamily="50" charset="-78"/>
            </a:endParaRPr>
          </a:p>
        </p:txBody>
      </p:sp>
      <p:sp>
        <p:nvSpPr>
          <p:cNvPr id="4" name="Right Arrow 3">
            <a:hlinkClick r:id="rId3" action="ppaction://hlinksldjump"/>
          </p:cNvPr>
          <p:cNvSpPr/>
          <p:nvPr/>
        </p:nvSpPr>
        <p:spPr>
          <a:xfrm>
            <a:off x="8100392" y="6093296"/>
            <a:ext cx="792088"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Next</a:t>
            </a:r>
            <a:endParaRPr lang="en-US" dirty="0"/>
          </a:p>
        </p:txBody>
      </p:sp>
      <p:sp>
        <p:nvSpPr>
          <p:cNvPr id="3" name="Left Arrow 2">
            <a:hlinkClick r:id="rId4" action="ppaction://hlinksldjump"/>
          </p:cNvPr>
          <p:cNvSpPr/>
          <p:nvPr/>
        </p:nvSpPr>
        <p:spPr>
          <a:xfrm>
            <a:off x="323528" y="6093296"/>
            <a:ext cx="864096" cy="504056"/>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Back</a:t>
            </a:r>
            <a:endParaRPr lang="en-US" dirty="0"/>
          </a:p>
        </p:txBody>
      </p:sp>
      <p:sp>
        <p:nvSpPr>
          <p:cNvPr id="5" name="Oval 4">
            <a:hlinkClick r:id="rId4" action="ppaction://hlinksldjump"/>
          </p:cNvPr>
          <p:cNvSpPr/>
          <p:nvPr/>
        </p:nvSpPr>
        <p:spPr>
          <a:xfrm>
            <a:off x="4067944" y="6228692"/>
            <a:ext cx="1080120" cy="29665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Home</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01009">
            <a:off x="952311" y="509240"/>
            <a:ext cx="2286000" cy="1524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2636912"/>
            <a:ext cx="2164972" cy="162372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14391">
            <a:off x="1538250" y="4575418"/>
            <a:ext cx="2025638" cy="1517878"/>
          </a:xfrm>
          <a:prstGeom prst="rect">
            <a:avLst/>
          </a:prstGeom>
          <a:ln>
            <a:noFill/>
          </a:ln>
          <a:effectLst>
            <a:outerShdw blurRad="190500" algn="tl" rotWithShape="0">
              <a:srgbClr val="000000">
                <a:alpha val="70000"/>
              </a:srgbClr>
            </a:outerShdw>
          </a:effectLst>
        </p:spPr>
      </p:pic>
      <p:sp>
        <p:nvSpPr>
          <p:cNvPr id="9" name="Rectangle 8"/>
          <p:cNvSpPr/>
          <p:nvPr/>
        </p:nvSpPr>
        <p:spPr>
          <a:xfrm>
            <a:off x="4224723" y="201414"/>
            <a:ext cx="42450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5400" b="1" dirty="0" err="1">
                <a:latin typeface="Novin" pitchFamily="50" charset="-78"/>
                <a:cs typeface="Novin" pitchFamily="50" charset="-78"/>
              </a:rPr>
              <a:t>Kashan</a:t>
            </a:r>
            <a:r>
              <a:rPr lang="en-US" sz="5400" b="1" dirty="0">
                <a:latin typeface="Novin" pitchFamily="50" charset="-78"/>
                <a:cs typeface="Novin" pitchFamily="50" charset="-78"/>
              </a:rPr>
              <a:t> Silk Hills</a:t>
            </a:r>
            <a:endParaRPr lang="fa-IR" sz="5400" b="1" dirty="0">
              <a:latin typeface="Novin" pitchFamily="50" charset="-78"/>
              <a:cs typeface="Novin" pitchFamily="50" charset="-78"/>
            </a:endParaRPr>
          </a:p>
        </p:txBody>
      </p:sp>
    </p:spTree>
    <p:extLst>
      <p:ext uri="{BB962C8B-B14F-4D97-AF65-F5344CB8AC3E}">
        <p14:creationId xmlns:p14="http://schemas.microsoft.com/office/powerpoint/2010/main" val="30508516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11560" y="1268760"/>
            <a:ext cx="7992888" cy="1631216"/>
          </a:xfrm>
          <a:prstGeom prst="rect">
            <a:avLst/>
          </a:prstGeom>
          <a:solidFill>
            <a:schemeClr val="bg1">
              <a:alpha val="50000"/>
            </a:schemeClr>
          </a:solidFill>
          <a:effectLst>
            <a:glow rad="139700">
              <a:schemeClr val="accent6">
                <a:satMod val="175000"/>
                <a:alpha val="40000"/>
              </a:schemeClr>
            </a:glow>
          </a:effectLst>
        </p:spPr>
        <p:txBody>
          <a:bodyPr wrap="square">
            <a:spAutoFit/>
          </a:bodyPr>
          <a:lstStyle/>
          <a:p>
            <a:pPr algn="just"/>
            <a:r>
              <a:rPr lang="en-US" sz="2000" dirty="0">
                <a:latin typeface="Novin" pitchFamily="50" charset="-78"/>
                <a:cs typeface="Novin" pitchFamily="50" charset="-78"/>
              </a:rPr>
              <a:t>The </a:t>
            </a:r>
            <a:r>
              <a:rPr lang="en-US" sz="2000" dirty="0" err="1">
                <a:latin typeface="Novin" pitchFamily="50" charset="-78"/>
                <a:cs typeface="Novin" pitchFamily="50" charset="-78"/>
              </a:rPr>
              <a:t>Tabatabai</a:t>
            </a:r>
            <a:r>
              <a:rPr lang="en-US" sz="2000" dirty="0">
                <a:latin typeface="Novin" pitchFamily="50" charset="-78"/>
                <a:cs typeface="Novin" pitchFamily="50" charset="-78"/>
              </a:rPr>
              <a:t> house, registered under number 1504, was constructed by Haj </a:t>
            </a:r>
            <a:r>
              <a:rPr lang="en-US" sz="2000" dirty="0" err="1">
                <a:latin typeface="Novin" pitchFamily="50" charset="-78"/>
                <a:cs typeface="Novin" pitchFamily="50" charset="-78"/>
              </a:rPr>
              <a:t>Seyyed</a:t>
            </a:r>
            <a:r>
              <a:rPr lang="en-US" sz="2000" dirty="0">
                <a:latin typeface="Novin" pitchFamily="50" charset="-78"/>
                <a:cs typeface="Novin" pitchFamily="50" charset="-78"/>
              </a:rPr>
              <a:t> </a:t>
            </a:r>
            <a:r>
              <a:rPr lang="en-US" sz="2000" dirty="0" err="1">
                <a:latin typeface="Novin" pitchFamily="50" charset="-78"/>
                <a:cs typeface="Novin" pitchFamily="50" charset="-78"/>
              </a:rPr>
              <a:t>Ja'far</a:t>
            </a:r>
            <a:r>
              <a:rPr lang="en-US" sz="2000" dirty="0">
                <a:latin typeface="Novin" pitchFamily="50" charset="-78"/>
                <a:cs typeface="Novin" pitchFamily="50" charset="-78"/>
              </a:rPr>
              <a:t> </a:t>
            </a:r>
            <a:r>
              <a:rPr lang="en-US" sz="2000" dirty="0" err="1">
                <a:latin typeface="Novin" pitchFamily="50" charset="-78"/>
                <a:cs typeface="Novin" pitchFamily="50" charset="-78"/>
              </a:rPr>
              <a:t>Tabatabai</a:t>
            </a:r>
            <a:r>
              <a:rPr lang="en-US" sz="2000" dirty="0">
                <a:latin typeface="Novin" pitchFamily="50" charset="-78"/>
                <a:cs typeface="Novin" pitchFamily="50" charset="-78"/>
              </a:rPr>
              <a:t>, </a:t>
            </a:r>
            <a:r>
              <a:rPr lang="en-US" sz="2000" dirty="0" err="1" smtClean="0">
                <a:latin typeface="Novin" pitchFamily="50" charset="-78"/>
                <a:cs typeface="Novin" pitchFamily="50" charset="-78"/>
              </a:rPr>
              <a:t>Natanzi</a:t>
            </a:r>
            <a:r>
              <a:rPr lang="en-US" sz="2000" dirty="0" smtClean="0">
                <a:latin typeface="Novin" pitchFamily="50" charset="-78"/>
                <a:cs typeface="Novin" pitchFamily="50" charset="-78"/>
              </a:rPr>
              <a:t> </a:t>
            </a:r>
            <a:r>
              <a:rPr lang="en-US" sz="2000" dirty="0">
                <a:latin typeface="Novin" pitchFamily="50" charset="-78"/>
                <a:cs typeface="Novin" pitchFamily="50" charset="-78"/>
              </a:rPr>
              <a:t>of </a:t>
            </a:r>
            <a:r>
              <a:rPr lang="en-US" sz="2000" dirty="0" err="1">
                <a:latin typeface="Novin" pitchFamily="50" charset="-78"/>
                <a:cs typeface="Novin" pitchFamily="50" charset="-78"/>
              </a:rPr>
              <a:t>Natanzian</a:t>
            </a:r>
            <a:r>
              <a:rPr lang="en-US" sz="2000" dirty="0">
                <a:latin typeface="Novin" pitchFamily="50" charset="-78"/>
                <a:cs typeface="Novin" pitchFamily="50" charset="-78"/>
              </a:rPr>
              <a:t> merchants residing in </a:t>
            </a:r>
            <a:r>
              <a:rPr lang="en-US" sz="2000" dirty="0" err="1">
                <a:latin typeface="Novin" pitchFamily="50" charset="-78"/>
                <a:cs typeface="Novin" pitchFamily="50" charset="-78"/>
              </a:rPr>
              <a:t>Kashan</a:t>
            </a:r>
            <a:r>
              <a:rPr lang="en-US" sz="2000" dirty="0">
                <a:latin typeface="Novin" pitchFamily="50" charset="-78"/>
                <a:cs typeface="Novin" pitchFamily="50" charset="-78"/>
              </a:rPr>
              <a:t>, in the Sultan Amir Ahmad neighborhood in the second half of the 13th century.</a:t>
            </a:r>
          </a:p>
          <a:p>
            <a:pPr algn="just"/>
            <a:r>
              <a:rPr lang="en-US" sz="2000" dirty="0">
                <a:latin typeface="Novin" pitchFamily="50" charset="-78"/>
                <a:cs typeface="Novin" pitchFamily="50" charset="-78"/>
              </a:rPr>
              <a:t>Its architect, Master Ali Maryam </a:t>
            </a:r>
            <a:r>
              <a:rPr lang="en-US" sz="2000" dirty="0" err="1">
                <a:latin typeface="Novin" pitchFamily="50" charset="-78"/>
                <a:cs typeface="Novin" pitchFamily="50" charset="-78"/>
              </a:rPr>
              <a:t>Kashani</a:t>
            </a:r>
            <a:r>
              <a:rPr lang="en-US" sz="2000" dirty="0">
                <a:latin typeface="Novin" pitchFamily="50" charset="-78"/>
                <a:cs typeface="Novin" pitchFamily="50" charset="-78"/>
              </a:rPr>
              <a:t>, and his paintings and paintings were performed by students of </a:t>
            </a:r>
            <a:r>
              <a:rPr lang="en-US" sz="2000" dirty="0" err="1">
                <a:latin typeface="Novin" pitchFamily="50" charset="-78"/>
                <a:cs typeface="Novin" pitchFamily="50" charset="-78"/>
              </a:rPr>
              <a:t>Mirza</a:t>
            </a:r>
            <a:r>
              <a:rPr lang="en-US" sz="2000" dirty="0">
                <a:latin typeface="Novin" pitchFamily="50" charset="-78"/>
                <a:cs typeface="Novin" pitchFamily="50" charset="-78"/>
              </a:rPr>
              <a:t> </a:t>
            </a:r>
            <a:r>
              <a:rPr lang="en-US" sz="2000" dirty="0" err="1">
                <a:latin typeface="Novin" pitchFamily="50" charset="-78"/>
                <a:cs typeface="Novin" pitchFamily="50" charset="-78"/>
              </a:rPr>
              <a:t>Abolhassan</a:t>
            </a:r>
            <a:r>
              <a:rPr lang="en-US" sz="2000" dirty="0">
                <a:latin typeface="Novin" pitchFamily="50" charset="-78"/>
                <a:cs typeface="Novin" pitchFamily="50" charset="-78"/>
              </a:rPr>
              <a:t> </a:t>
            </a:r>
            <a:r>
              <a:rPr lang="en-US" sz="2000" dirty="0" err="1">
                <a:latin typeface="Novin" pitchFamily="50" charset="-78"/>
                <a:cs typeface="Novin" pitchFamily="50" charset="-78"/>
              </a:rPr>
              <a:t>Senni</a:t>
            </a:r>
            <a:r>
              <a:rPr lang="en-US" sz="2000" dirty="0">
                <a:latin typeface="Novin" pitchFamily="50" charset="-78"/>
                <a:cs typeface="Novin" pitchFamily="50" charset="-78"/>
              </a:rPr>
              <a:t>-o-</a:t>
            </a:r>
            <a:r>
              <a:rPr lang="en-US" sz="2000" dirty="0" err="1">
                <a:latin typeface="Novin" pitchFamily="50" charset="-78"/>
                <a:cs typeface="Novin" pitchFamily="50" charset="-78"/>
              </a:rPr>
              <a:t>Molk</a:t>
            </a:r>
            <a:r>
              <a:rPr lang="en-US" sz="2000" dirty="0">
                <a:latin typeface="Novin" pitchFamily="50" charset="-78"/>
                <a:cs typeface="Novin" pitchFamily="50" charset="-78"/>
              </a:rPr>
              <a:t> </a:t>
            </a:r>
            <a:r>
              <a:rPr lang="en-US" sz="2000" dirty="0" err="1">
                <a:latin typeface="Novin" pitchFamily="50" charset="-78"/>
                <a:cs typeface="Novin" pitchFamily="50" charset="-78"/>
              </a:rPr>
              <a:t>Ghaffari</a:t>
            </a:r>
            <a:r>
              <a:rPr lang="en-US" sz="2000" dirty="0">
                <a:latin typeface="Novin" pitchFamily="50" charset="-78"/>
                <a:cs typeface="Novin" pitchFamily="50" charset="-78"/>
              </a:rPr>
              <a:t> </a:t>
            </a:r>
            <a:r>
              <a:rPr lang="en-US" sz="2000" dirty="0" err="1">
                <a:latin typeface="Novin" pitchFamily="50" charset="-78"/>
                <a:cs typeface="Novin" pitchFamily="50" charset="-78"/>
              </a:rPr>
              <a:t>Kashani</a:t>
            </a:r>
            <a:r>
              <a:rPr lang="en-US" sz="2000" dirty="0">
                <a:latin typeface="Novin" pitchFamily="50" charset="-78"/>
                <a:cs typeface="Novin" pitchFamily="50" charset="-78"/>
              </a:rPr>
              <a:t> and under his supervision.</a:t>
            </a:r>
            <a:endParaRPr lang="fa-IR" sz="2000" dirty="0">
              <a:latin typeface="Novin" pitchFamily="50" charset="-78"/>
              <a:cs typeface="Novin" pitchFamily="50" charset="-78"/>
            </a:endParaRPr>
          </a:p>
        </p:txBody>
      </p:sp>
      <p:sp>
        <p:nvSpPr>
          <p:cNvPr id="3" name="Right Arrow 2">
            <a:hlinkClick r:id="rId3" action="ppaction://hlinksldjump"/>
          </p:cNvPr>
          <p:cNvSpPr/>
          <p:nvPr/>
        </p:nvSpPr>
        <p:spPr>
          <a:xfrm>
            <a:off x="8100392" y="6165304"/>
            <a:ext cx="792088"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Next</a:t>
            </a:r>
            <a:endParaRPr lang="en-US" dirty="0"/>
          </a:p>
        </p:txBody>
      </p:sp>
      <p:sp>
        <p:nvSpPr>
          <p:cNvPr id="5" name="Left Arrow 4">
            <a:hlinkClick r:id="rId4" action="ppaction://hlinksldjump"/>
          </p:cNvPr>
          <p:cNvSpPr/>
          <p:nvPr/>
        </p:nvSpPr>
        <p:spPr>
          <a:xfrm>
            <a:off x="323528" y="6165304"/>
            <a:ext cx="864096" cy="504056"/>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Back</a:t>
            </a:r>
            <a:endParaRPr lang="en-US" dirty="0"/>
          </a:p>
        </p:txBody>
      </p:sp>
      <p:sp>
        <p:nvSpPr>
          <p:cNvPr id="6" name="Oval 5">
            <a:hlinkClick r:id="rId5" action="ppaction://hlinksldjump"/>
          </p:cNvPr>
          <p:cNvSpPr/>
          <p:nvPr/>
        </p:nvSpPr>
        <p:spPr>
          <a:xfrm>
            <a:off x="4067944" y="6300700"/>
            <a:ext cx="1080120" cy="29665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Home</a:t>
            </a:r>
            <a:endParaRPr lang="en-US" dirty="0"/>
          </a:p>
        </p:txBody>
      </p:sp>
      <p:sp>
        <p:nvSpPr>
          <p:cNvPr id="7" name="Rectangle 6"/>
          <p:cNvSpPr/>
          <p:nvPr/>
        </p:nvSpPr>
        <p:spPr>
          <a:xfrm>
            <a:off x="1763688" y="201414"/>
            <a:ext cx="71929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ovin" pitchFamily="50" charset="-78"/>
                <a:cs typeface="Novin" pitchFamily="50" charset="-78"/>
              </a:rPr>
              <a:t>Historical houses of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ovin" pitchFamily="50" charset="-78"/>
                <a:cs typeface="Novin" pitchFamily="50" charset="-78"/>
              </a:rPr>
              <a:t>Kashan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ovin" pitchFamily="50" charset="-78"/>
              <a:cs typeface="Novin" pitchFamily="50" charset="-78"/>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096" y="3432531"/>
            <a:ext cx="1994016" cy="266076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87127">
            <a:off x="397720" y="3759185"/>
            <a:ext cx="2796189" cy="2095505"/>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46335">
            <a:off x="6020796" y="3696089"/>
            <a:ext cx="2784309" cy="20882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8577341"/>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23928" y="1258882"/>
            <a:ext cx="4824536" cy="4524315"/>
          </a:xfrm>
          <a:prstGeom prst="rect">
            <a:avLst/>
          </a:prstGeom>
          <a:solidFill>
            <a:schemeClr val="bg1">
              <a:alpha val="50000"/>
            </a:schemeClr>
          </a:solidFill>
        </p:spPr>
        <p:txBody>
          <a:bodyPr wrap="square">
            <a:spAutoFit/>
          </a:bodyPr>
          <a:lstStyle/>
          <a:p>
            <a:pPr algn="just"/>
            <a:r>
              <a:rPr lang="en-US" dirty="0">
                <a:latin typeface="Novin" pitchFamily="50" charset="-78"/>
                <a:cs typeface="Novin" pitchFamily="50" charset="-78"/>
              </a:rPr>
              <a:t>Fin bath is in the Fin of </a:t>
            </a:r>
            <a:r>
              <a:rPr lang="en-US" dirty="0" err="1">
                <a:latin typeface="Novin" pitchFamily="50" charset="-78"/>
                <a:cs typeface="Novin" pitchFamily="50" charset="-78"/>
              </a:rPr>
              <a:t>Kashan</a:t>
            </a:r>
            <a:r>
              <a:rPr lang="en-US" dirty="0">
                <a:latin typeface="Novin" pitchFamily="50" charset="-78"/>
                <a:cs typeface="Novin" pitchFamily="50" charset="-78"/>
              </a:rPr>
              <a:t>. The old bath is famous for the murder of </a:t>
            </a:r>
            <a:r>
              <a:rPr lang="en-US" dirty="0" err="1">
                <a:latin typeface="Novin" pitchFamily="50" charset="-78"/>
                <a:cs typeface="Novin" pitchFamily="50" charset="-78"/>
              </a:rPr>
              <a:t>Mirza</a:t>
            </a:r>
            <a:r>
              <a:rPr lang="en-US" dirty="0">
                <a:latin typeface="Novin" pitchFamily="50" charset="-78"/>
                <a:cs typeface="Novin" pitchFamily="50" charset="-78"/>
              </a:rPr>
              <a:t> </a:t>
            </a:r>
            <a:r>
              <a:rPr lang="en-US" dirty="0" err="1">
                <a:latin typeface="Novin" pitchFamily="50" charset="-78"/>
                <a:cs typeface="Novin" pitchFamily="50" charset="-78"/>
              </a:rPr>
              <a:t>Taghikhan</a:t>
            </a:r>
            <a:r>
              <a:rPr lang="en-US" dirty="0">
                <a:latin typeface="Novin" pitchFamily="50" charset="-78"/>
                <a:cs typeface="Novin" pitchFamily="50" charset="-78"/>
              </a:rPr>
              <a:t> Amir </a:t>
            </a:r>
            <a:r>
              <a:rPr lang="en-US" dirty="0" err="1">
                <a:latin typeface="Novin" pitchFamily="50" charset="-78"/>
                <a:cs typeface="Novin" pitchFamily="50" charset="-78"/>
              </a:rPr>
              <a:t>Kabir</a:t>
            </a:r>
            <a:r>
              <a:rPr lang="en-US" dirty="0">
                <a:latin typeface="Novin" pitchFamily="50" charset="-78"/>
                <a:cs typeface="Novin" pitchFamily="50" charset="-78"/>
              </a:rPr>
              <a:t>, Chancellor Nasser al-Din Shah </a:t>
            </a:r>
            <a:r>
              <a:rPr lang="en-US" dirty="0" err="1">
                <a:latin typeface="Novin" pitchFamily="50" charset="-78"/>
                <a:cs typeface="Novin" pitchFamily="50" charset="-78"/>
              </a:rPr>
              <a:t>Qajar</a:t>
            </a:r>
            <a:r>
              <a:rPr lang="en-US" dirty="0">
                <a:latin typeface="Novin" pitchFamily="50" charset="-78"/>
                <a:cs typeface="Novin" pitchFamily="50" charset="-78"/>
              </a:rPr>
              <a:t> on January 20, 1230 AH.</a:t>
            </a:r>
          </a:p>
          <a:p>
            <a:pPr algn="just"/>
            <a:r>
              <a:rPr lang="en-US" dirty="0">
                <a:latin typeface="Novin" pitchFamily="50" charset="-78"/>
                <a:cs typeface="Novin" pitchFamily="50" charset="-78"/>
              </a:rPr>
              <a:t>In the southern part of the Fin Garden there are two bathrooms known as the Small and Large Baths. The small bath of the </a:t>
            </a:r>
            <a:r>
              <a:rPr lang="en-US" dirty="0" err="1">
                <a:latin typeface="Novin" pitchFamily="50" charset="-78"/>
                <a:cs typeface="Novin" pitchFamily="50" charset="-78"/>
              </a:rPr>
              <a:t>Safavid</a:t>
            </a:r>
            <a:r>
              <a:rPr lang="en-US" dirty="0">
                <a:latin typeface="Novin" pitchFamily="50" charset="-78"/>
                <a:cs typeface="Novin" pitchFamily="50" charset="-78"/>
              </a:rPr>
              <a:t> period has been built along with the original Garden of Fine. The great bath in the </a:t>
            </a:r>
            <a:r>
              <a:rPr lang="en-US" dirty="0" err="1">
                <a:latin typeface="Novin" pitchFamily="50" charset="-78"/>
                <a:cs typeface="Novin" pitchFamily="50" charset="-78"/>
              </a:rPr>
              <a:t>Qajar</a:t>
            </a:r>
            <a:r>
              <a:rPr lang="en-US" dirty="0">
                <a:latin typeface="Novin" pitchFamily="50" charset="-78"/>
                <a:cs typeface="Novin" pitchFamily="50" charset="-78"/>
              </a:rPr>
              <a:t> era was created by </a:t>
            </a:r>
            <a:r>
              <a:rPr lang="en-US" dirty="0" err="1">
                <a:latin typeface="Novin" pitchFamily="50" charset="-78"/>
                <a:cs typeface="Novin" pitchFamily="50" charset="-78"/>
              </a:rPr>
              <a:t>Fath</a:t>
            </a:r>
            <a:r>
              <a:rPr lang="en-US" dirty="0">
                <a:latin typeface="Novin" pitchFamily="50" charset="-78"/>
                <a:cs typeface="Novin" pitchFamily="50" charset="-78"/>
              </a:rPr>
              <a:t> Ali Shah.</a:t>
            </a:r>
          </a:p>
          <a:p>
            <a:pPr algn="just"/>
            <a:r>
              <a:rPr lang="en-US" dirty="0">
                <a:latin typeface="Novin" pitchFamily="50" charset="-78"/>
                <a:cs typeface="Novin" pitchFamily="50" charset="-78"/>
              </a:rPr>
              <a:t>A large bathroom with a small bathroom and a small bathroom dedicated to the use of the kitchen. In each of the bathrooms, there are sections of the entrance, warm house, waterfront, aka, a place of cleaning and a dressing room. There are channels for changing the pools and ponds on the floor of the baths. The walls of the baths are covered with special moisture insulation (sand, lime). This bathroom has many corridors and walkways and has beautiful architecture.</a:t>
            </a:r>
            <a:endParaRPr lang="fa-IR" dirty="0">
              <a:latin typeface="Novin" pitchFamily="50" charset="-78"/>
              <a:cs typeface="Novin" pitchFamily="50" charset="-78"/>
            </a:endParaRPr>
          </a:p>
        </p:txBody>
      </p:sp>
      <p:sp>
        <p:nvSpPr>
          <p:cNvPr id="3" name="Right Arrow 2">
            <a:hlinkClick r:id="rId3" action="ppaction://hlinksldjump"/>
          </p:cNvPr>
          <p:cNvSpPr/>
          <p:nvPr/>
        </p:nvSpPr>
        <p:spPr>
          <a:xfrm>
            <a:off x="8100392" y="6165304"/>
            <a:ext cx="792088" cy="504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Next</a:t>
            </a:r>
            <a:endParaRPr lang="en-US" dirty="0"/>
          </a:p>
        </p:txBody>
      </p:sp>
      <p:sp>
        <p:nvSpPr>
          <p:cNvPr id="5" name="Left Arrow 4">
            <a:hlinkClick r:id="rId4" action="ppaction://hlinksldjump"/>
          </p:cNvPr>
          <p:cNvSpPr/>
          <p:nvPr/>
        </p:nvSpPr>
        <p:spPr>
          <a:xfrm>
            <a:off x="323528" y="6165304"/>
            <a:ext cx="864096" cy="504056"/>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Back</a:t>
            </a:r>
            <a:endParaRPr lang="en-US" dirty="0"/>
          </a:p>
        </p:txBody>
      </p:sp>
      <p:sp>
        <p:nvSpPr>
          <p:cNvPr id="6" name="Oval 5">
            <a:hlinkClick r:id="rId5" action="ppaction://hlinksldjump"/>
          </p:cNvPr>
          <p:cNvSpPr/>
          <p:nvPr/>
        </p:nvSpPr>
        <p:spPr>
          <a:xfrm>
            <a:off x="4067944" y="6300700"/>
            <a:ext cx="1080120" cy="29665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Home</a:t>
            </a:r>
            <a:endParaRPr lang="en-US" dirty="0"/>
          </a:p>
        </p:txBody>
      </p:sp>
      <p:sp>
        <p:nvSpPr>
          <p:cNvPr id="7" name="Rectangle 6"/>
          <p:cNvSpPr/>
          <p:nvPr/>
        </p:nvSpPr>
        <p:spPr>
          <a:xfrm>
            <a:off x="3635896" y="201414"/>
            <a:ext cx="54168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5400" b="1" dirty="0">
                <a:latin typeface="Novin" pitchFamily="50" charset="-78"/>
                <a:cs typeface="Novin" pitchFamily="50" charset="-78"/>
              </a:rPr>
              <a:t>Fin of </a:t>
            </a:r>
            <a:r>
              <a:rPr lang="en-US" sz="5400" b="1" dirty="0" err="1">
                <a:latin typeface="Novin" pitchFamily="50" charset="-78"/>
                <a:cs typeface="Novin" pitchFamily="50" charset="-78"/>
              </a:rPr>
              <a:t>Kashan</a:t>
            </a:r>
            <a:r>
              <a:rPr lang="en-US" sz="5400" b="1" dirty="0">
                <a:latin typeface="Novin" pitchFamily="50" charset="-78"/>
                <a:cs typeface="Novin" pitchFamily="50" charset="-78"/>
              </a:rPr>
              <a:t> Garden</a:t>
            </a:r>
            <a:endParaRPr lang="fa-IR" sz="5400" b="1" dirty="0">
              <a:latin typeface="Novin" pitchFamily="50" charset="-78"/>
              <a:cs typeface="Novin" pitchFamily="50"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43010">
            <a:off x="1091128" y="4281645"/>
            <a:ext cx="2636544" cy="17545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23436">
            <a:off x="700488" y="307313"/>
            <a:ext cx="2705218" cy="18002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2492896"/>
            <a:ext cx="2950440" cy="13895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7323599"/>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371656" y="2558514"/>
            <a:ext cx="2209259"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rgbClr val="92D050"/>
                </a:solidFill>
                <a:effectLst>
                  <a:outerShdw blurRad="76200" dist="50800" dir="5400000" algn="tl" rotWithShape="0">
                    <a:srgbClr val="000000">
                      <a:alpha val="65000"/>
                    </a:srgbClr>
                  </a:outerShdw>
                </a:effectLst>
              </a:rPr>
              <a:t>END</a:t>
            </a:r>
            <a:endParaRPr lang="en-US" sz="8800" b="1" cap="none" spc="50" dirty="0">
              <a:ln w="11430"/>
              <a:solidFill>
                <a:srgbClr val="92D05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3828408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342</TotalTime>
  <Words>650</Words>
  <Application>Microsoft Office PowerPoint</Application>
  <PresentationFormat>On-screen Show (4:3)</PresentationFormat>
  <Paragraphs>49</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nobari</dc:creator>
  <cp:lastModifiedBy>PISHRO</cp:lastModifiedBy>
  <cp:revision>96</cp:revision>
  <dcterms:created xsi:type="dcterms:W3CDTF">2018-12-03T18:21:56Z</dcterms:created>
  <dcterms:modified xsi:type="dcterms:W3CDTF">2019-04-06T10:03:36Z</dcterms:modified>
</cp:coreProperties>
</file>